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7ECCDE-06C5-4942-AFC1-87943A9B54D2}" v="1497" dt="2023-03-28T17:54:40.060"/>
    <p1510:client id="{72A53E70-DB71-442B-8372-0575C219491B}" v="1390" dt="2023-03-28T14:09:45.734"/>
    <p1510:client id="{F16D5CF8-8016-4B10-9F29-D87F601817CB}" v="4760" dt="2023-03-29T14:42:14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схематичный&#10;&#10;Автоматически созданное описание">
            <a:extLst>
              <a:ext uri="{FF2B5EF4-FFF2-40B4-BE49-F238E27FC236}">
                <a16:creationId xmlns:a16="http://schemas.microsoft.com/office/drawing/2014/main" id="{982A59DC-FF22-5B7F-A05D-1976CB208C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992" r="35364" b="6099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929" y="1745817"/>
            <a:ext cx="4735879" cy="2818186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 Light"/>
              </a:rPr>
              <a:t>Влияние СМИ на подростков</a:t>
            </a:r>
            <a:endParaRPr lang="ru-RU" i="1">
              <a:solidFill>
                <a:schemeClr val="accent4">
                  <a:lumMod val="60000"/>
                  <a:lumOff val="40000"/>
                </a:schemeClr>
              </a:solidFill>
              <a:cs typeface="Calibri Ligh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21C14F68-6AB1-45AD-B147-A2F8BA6ADDED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id="{30AE4E50-CF4F-768C-E3B6-583CFBA40EB4}"/>
              </a:ext>
            </a:extLst>
          </p:cNvPr>
          <p:cNvSpPr/>
          <p:nvPr/>
        </p:nvSpPr>
        <p:spPr>
          <a:xfrm>
            <a:off x="880753" y="247402"/>
            <a:ext cx="5284518" cy="831272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пятиугольник 12">
            <a:extLst>
              <a:ext uri="{FF2B5EF4-FFF2-40B4-BE49-F238E27FC236}">
                <a16:creationId xmlns:a16="http://schemas.microsoft.com/office/drawing/2014/main" id="{7A7266B3-386F-1135-69C6-7C1A08E964D5}"/>
              </a:ext>
            </a:extLst>
          </p:cNvPr>
          <p:cNvSpPr/>
          <p:nvPr/>
        </p:nvSpPr>
        <p:spPr>
          <a:xfrm rot="5400000">
            <a:off x="19793" y="425531"/>
            <a:ext cx="1276597" cy="920337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cs typeface="Calibri"/>
            </a:endParaRPr>
          </a:p>
        </p:txBody>
      </p:sp>
      <p:sp>
        <p:nvSpPr>
          <p:cNvPr id="4" name="Стрелка: шеврон 3">
            <a:extLst>
              <a:ext uri="{FF2B5EF4-FFF2-40B4-BE49-F238E27FC236}">
                <a16:creationId xmlns:a16="http://schemas.microsoft.com/office/drawing/2014/main" id="{2DFD5901-5C53-D908-799C-BDE6A141DDD5}"/>
              </a:ext>
            </a:extLst>
          </p:cNvPr>
          <p:cNvSpPr/>
          <p:nvPr/>
        </p:nvSpPr>
        <p:spPr>
          <a:xfrm rot="5400000">
            <a:off x="306778" y="1573480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: шеврон 4">
            <a:extLst>
              <a:ext uri="{FF2B5EF4-FFF2-40B4-BE49-F238E27FC236}">
                <a16:creationId xmlns:a16="http://schemas.microsoft.com/office/drawing/2014/main" id="{5926FB20-0FAE-7CC4-0629-7A9D97846F8C}"/>
              </a:ext>
            </a:extLst>
          </p:cNvPr>
          <p:cNvSpPr/>
          <p:nvPr/>
        </p:nvSpPr>
        <p:spPr>
          <a:xfrm rot="5400000">
            <a:off x="306778" y="2285999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: шеврон 5">
            <a:extLst>
              <a:ext uri="{FF2B5EF4-FFF2-40B4-BE49-F238E27FC236}">
                <a16:creationId xmlns:a16="http://schemas.microsoft.com/office/drawing/2014/main" id="{A9438FB6-1A07-5525-6436-F4386065B822}"/>
              </a:ext>
            </a:extLst>
          </p:cNvPr>
          <p:cNvSpPr/>
          <p:nvPr/>
        </p:nvSpPr>
        <p:spPr>
          <a:xfrm rot="5400000">
            <a:off x="306778" y="2998518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трелка: шеврон 6">
            <a:extLst>
              <a:ext uri="{FF2B5EF4-FFF2-40B4-BE49-F238E27FC236}">
                <a16:creationId xmlns:a16="http://schemas.microsoft.com/office/drawing/2014/main" id="{9E2FC57D-5958-977B-8EDF-F6E67A9C1342}"/>
              </a:ext>
            </a:extLst>
          </p:cNvPr>
          <p:cNvSpPr/>
          <p:nvPr/>
        </p:nvSpPr>
        <p:spPr>
          <a:xfrm rot="5400000">
            <a:off x="306778" y="3711039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трелка: шеврон 7">
            <a:extLst>
              <a:ext uri="{FF2B5EF4-FFF2-40B4-BE49-F238E27FC236}">
                <a16:creationId xmlns:a16="http://schemas.microsoft.com/office/drawing/2014/main" id="{6B6249FA-12A2-C8C4-69BE-475CEACA08DA}"/>
              </a:ext>
            </a:extLst>
          </p:cNvPr>
          <p:cNvSpPr/>
          <p:nvPr/>
        </p:nvSpPr>
        <p:spPr>
          <a:xfrm rot="5400000">
            <a:off x="306778" y="4423558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: шеврон 8">
            <a:extLst>
              <a:ext uri="{FF2B5EF4-FFF2-40B4-BE49-F238E27FC236}">
                <a16:creationId xmlns:a16="http://schemas.microsoft.com/office/drawing/2014/main" id="{17C0D9ED-E799-2F9C-BA01-B75376FA35C4}"/>
              </a:ext>
            </a:extLst>
          </p:cNvPr>
          <p:cNvSpPr/>
          <p:nvPr/>
        </p:nvSpPr>
        <p:spPr>
          <a:xfrm rot="5400000">
            <a:off x="306778" y="5136076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5B5394-2E40-2CC5-6C1E-7098DEDA1559}"/>
              </a:ext>
            </a:extLst>
          </p:cNvPr>
          <p:cNvSpPr txBox="1"/>
          <p:nvPr/>
        </p:nvSpPr>
        <p:spPr>
          <a:xfrm>
            <a:off x="2137557" y="277091"/>
            <a:ext cx="2879766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8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Введение:</a:t>
            </a:r>
            <a:endParaRPr lang="ru-RU" sz="4800" b="1" dirty="0">
              <a:solidFill>
                <a:schemeClr val="accent4">
                  <a:lumMod val="60000"/>
                  <a:lumOff val="40000"/>
                </a:schemeClr>
              </a:solidFill>
              <a:latin typeface="Calibri" panose="020F0502020204030204"/>
              <a:cs typeface="Calibri" panose="020F0502020204030204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EDFBC38B-B44A-A515-CA53-1D214C6087B5}"/>
              </a:ext>
            </a:extLst>
          </p:cNvPr>
          <p:cNvSpPr/>
          <p:nvPr/>
        </p:nvSpPr>
        <p:spPr>
          <a:xfrm>
            <a:off x="1019299" y="1573480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Введение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CA443F74-839F-C7D1-5B81-BDACA94D9934}"/>
              </a:ext>
            </a:extLst>
          </p:cNvPr>
          <p:cNvSpPr/>
          <p:nvPr/>
        </p:nvSpPr>
        <p:spPr>
          <a:xfrm>
            <a:off x="1019299" y="2285999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Цель работы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AAF99C03-A683-482A-0B42-8B99F4172F9D}"/>
              </a:ext>
            </a:extLst>
          </p:cNvPr>
          <p:cNvSpPr/>
          <p:nvPr/>
        </p:nvSpPr>
        <p:spPr>
          <a:xfrm>
            <a:off x="1019299" y="2998518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Что такое СМИ?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3E23579-F738-E757-B6B1-838B220ED812}"/>
              </a:ext>
            </a:extLst>
          </p:cNvPr>
          <p:cNvSpPr/>
          <p:nvPr/>
        </p:nvSpPr>
        <p:spPr>
          <a:xfrm>
            <a:off x="1019298" y="3711037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История создания СМИ</a:t>
            </a:r>
            <a:endParaRPr lang="ru-RU" sz="200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CC4515A1-6D45-28A1-0183-A407A74FFE0F}"/>
              </a:ext>
            </a:extLst>
          </p:cNvPr>
          <p:cNvSpPr/>
          <p:nvPr/>
        </p:nvSpPr>
        <p:spPr>
          <a:xfrm>
            <a:off x="1019299" y="4423557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Роль СМИ</a:t>
            </a:r>
            <a:endParaRPr lang="ru-RU" sz="200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83077D12-7F62-2EAF-C2CC-1B3EA1ED0DD1}"/>
              </a:ext>
            </a:extLst>
          </p:cNvPr>
          <p:cNvSpPr/>
          <p:nvPr/>
        </p:nvSpPr>
        <p:spPr>
          <a:xfrm>
            <a:off x="1019298" y="5136076"/>
            <a:ext cx="3770415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Влияние СМИ</a:t>
            </a:r>
            <a:endParaRPr lang="ru-RU" sz="200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Параллелограмм 23">
            <a:extLst>
              <a:ext uri="{FF2B5EF4-FFF2-40B4-BE49-F238E27FC236}">
                <a16:creationId xmlns:a16="http://schemas.microsoft.com/office/drawing/2014/main" id="{B5AF9C35-090A-7EA5-F9CF-43B3B267D8B1}"/>
              </a:ext>
            </a:extLst>
          </p:cNvPr>
          <p:cNvSpPr/>
          <p:nvPr/>
        </p:nvSpPr>
        <p:spPr>
          <a:xfrm flipH="1">
            <a:off x="7313221" y="247402"/>
            <a:ext cx="4067298" cy="831272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ru-RU" sz="48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21" name="Стрелка: пятиугольник 20">
            <a:extLst>
              <a:ext uri="{FF2B5EF4-FFF2-40B4-BE49-F238E27FC236}">
                <a16:creationId xmlns:a16="http://schemas.microsoft.com/office/drawing/2014/main" id="{C12B0CCE-B8D9-45E5-8FB4-96E9A7C1ACC0}"/>
              </a:ext>
            </a:extLst>
          </p:cNvPr>
          <p:cNvSpPr/>
          <p:nvPr/>
        </p:nvSpPr>
        <p:spPr>
          <a:xfrm rot="5400000">
            <a:off x="10895610" y="425531"/>
            <a:ext cx="1276597" cy="920337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cs typeface="Calibri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132EFF2-5071-D954-95F8-945E481F442F}"/>
              </a:ext>
            </a:extLst>
          </p:cNvPr>
          <p:cNvSpPr txBox="1"/>
          <p:nvPr/>
        </p:nvSpPr>
        <p:spPr>
          <a:xfrm>
            <a:off x="7501245" y="306779"/>
            <a:ext cx="3572494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000" b="1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Самое Главное</a:t>
            </a:r>
            <a:endParaRPr lang="ru-RU" sz="4000">
              <a:solidFill>
                <a:schemeClr val="accent4">
                  <a:lumMod val="60000"/>
                  <a:lumOff val="40000"/>
                </a:schemeClr>
              </a:solidFill>
              <a:cs typeface="Calibri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638EE98-D364-6BFF-1808-9B1177781495}"/>
              </a:ext>
            </a:extLst>
          </p:cNvPr>
          <p:cNvSpPr/>
          <p:nvPr/>
        </p:nvSpPr>
        <p:spPr>
          <a:xfrm>
            <a:off x="7501246" y="2285998"/>
            <a:ext cx="3770415" cy="15437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800" b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Влияние СМИ на подростков</a:t>
            </a:r>
            <a:endParaRPr lang="ru-RU" sz="2800">
              <a:solidFill>
                <a:schemeClr val="accent4">
                  <a:lumMod val="60000"/>
                  <a:lumOff val="40000"/>
                </a:schemeClr>
              </a:solidFill>
              <a:cs typeface="Calibri"/>
            </a:endParaRPr>
          </a:p>
        </p:txBody>
      </p:sp>
      <p:sp>
        <p:nvSpPr>
          <p:cNvPr id="11" name="Стрелка: шеврон 10">
            <a:extLst>
              <a:ext uri="{FF2B5EF4-FFF2-40B4-BE49-F238E27FC236}">
                <a16:creationId xmlns:a16="http://schemas.microsoft.com/office/drawing/2014/main" id="{76AACE1E-8276-1219-4533-D46D9CBA96AB}"/>
              </a:ext>
            </a:extLst>
          </p:cNvPr>
          <p:cNvSpPr/>
          <p:nvPr/>
        </p:nvSpPr>
        <p:spPr>
          <a:xfrm rot="5400000">
            <a:off x="11212284" y="1929740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: шеврон 21">
            <a:extLst>
              <a:ext uri="{FF2B5EF4-FFF2-40B4-BE49-F238E27FC236}">
                <a16:creationId xmlns:a16="http://schemas.microsoft.com/office/drawing/2014/main" id="{CBD97B19-E8A5-E386-AECD-FF3F823737C5}"/>
              </a:ext>
            </a:extLst>
          </p:cNvPr>
          <p:cNvSpPr/>
          <p:nvPr/>
        </p:nvSpPr>
        <p:spPr>
          <a:xfrm rot="-5400000">
            <a:off x="11212283" y="3473532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B622CAE9-75C5-BBF9-6408-10BF112BDA27}"/>
              </a:ext>
            </a:extLst>
          </p:cNvPr>
          <p:cNvSpPr/>
          <p:nvPr/>
        </p:nvSpPr>
        <p:spPr>
          <a:xfrm>
            <a:off x="11212285" y="2285999"/>
            <a:ext cx="712519" cy="154379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>
                <a:solidFill>
                  <a:schemeClr val="accent4">
                    <a:lumMod val="60000"/>
                    <a:lumOff val="40000"/>
                  </a:schemeClr>
                </a:solidFill>
                <a:latin typeface="Franklin Gothic"/>
                <a:cs typeface="Calibri"/>
              </a:rPr>
              <a:t>!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56392F82-486F-D6D2-890F-9498EE37D71E}"/>
              </a:ext>
            </a:extLst>
          </p:cNvPr>
          <p:cNvSpPr/>
          <p:nvPr/>
        </p:nvSpPr>
        <p:spPr>
          <a:xfrm>
            <a:off x="7461660" y="4928258"/>
            <a:ext cx="3750623" cy="3562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ru-RU" sz="20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вывод</a:t>
            </a:r>
            <a:endParaRPr lang="ru-RU" sz="2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Стрелка: шеврон 31">
            <a:extLst>
              <a:ext uri="{FF2B5EF4-FFF2-40B4-BE49-F238E27FC236}">
                <a16:creationId xmlns:a16="http://schemas.microsoft.com/office/drawing/2014/main" id="{C120B7E9-A4B1-1A91-6575-6C2C092D7E89}"/>
              </a:ext>
            </a:extLst>
          </p:cNvPr>
          <p:cNvSpPr/>
          <p:nvPr/>
        </p:nvSpPr>
        <p:spPr>
          <a:xfrm rot="-5400000">
            <a:off x="11212284" y="4542309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Стрелка: шеврон 29">
            <a:extLst>
              <a:ext uri="{FF2B5EF4-FFF2-40B4-BE49-F238E27FC236}">
                <a16:creationId xmlns:a16="http://schemas.microsoft.com/office/drawing/2014/main" id="{F5D9205A-74F7-35BE-3A8C-391C8DDCE423}"/>
              </a:ext>
            </a:extLst>
          </p:cNvPr>
          <p:cNvSpPr/>
          <p:nvPr/>
        </p:nvSpPr>
        <p:spPr>
          <a:xfrm rot="5400000">
            <a:off x="11212284" y="4957947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Стрелка: шеврон 30">
            <a:extLst>
              <a:ext uri="{FF2B5EF4-FFF2-40B4-BE49-F238E27FC236}">
                <a16:creationId xmlns:a16="http://schemas.microsoft.com/office/drawing/2014/main" id="{3BBC3F28-4CD6-7AD7-2900-30A7CF6E084C}"/>
              </a:ext>
            </a:extLst>
          </p:cNvPr>
          <p:cNvSpPr/>
          <p:nvPr/>
        </p:nvSpPr>
        <p:spPr>
          <a:xfrm rot="5400000">
            <a:off x="11212284" y="5670466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трелка: шеврон 2">
            <a:extLst>
              <a:ext uri="{FF2B5EF4-FFF2-40B4-BE49-F238E27FC236}">
                <a16:creationId xmlns:a16="http://schemas.microsoft.com/office/drawing/2014/main" id="{EC879F5D-C98B-4723-BBC3-0CFD81FF4318}"/>
              </a:ext>
            </a:extLst>
          </p:cNvPr>
          <p:cNvSpPr/>
          <p:nvPr/>
        </p:nvSpPr>
        <p:spPr>
          <a:xfrm rot="5400000">
            <a:off x="11212284" y="4186050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Стрелка: шеврон 33">
            <a:extLst>
              <a:ext uri="{FF2B5EF4-FFF2-40B4-BE49-F238E27FC236}">
                <a16:creationId xmlns:a16="http://schemas.microsoft.com/office/drawing/2014/main" id="{B31A3BA4-269B-95B6-1565-8DE3CCE2C8D7}"/>
              </a:ext>
            </a:extLst>
          </p:cNvPr>
          <p:cNvSpPr/>
          <p:nvPr/>
        </p:nvSpPr>
        <p:spPr>
          <a:xfrm rot="-5400000">
            <a:off x="306777" y="1929737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Стрелка: шеврон 34">
            <a:extLst>
              <a:ext uri="{FF2B5EF4-FFF2-40B4-BE49-F238E27FC236}">
                <a16:creationId xmlns:a16="http://schemas.microsoft.com/office/drawing/2014/main" id="{81C55D35-B916-6D5F-9006-5A30BA8F8BC3}"/>
              </a:ext>
            </a:extLst>
          </p:cNvPr>
          <p:cNvSpPr/>
          <p:nvPr/>
        </p:nvSpPr>
        <p:spPr>
          <a:xfrm rot="-5400000">
            <a:off x="306777" y="2642256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Стрелка: шеврон 35">
            <a:extLst>
              <a:ext uri="{FF2B5EF4-FFF2-40B4-BE49-F238E27FC236}">
                <a16:creationId xmlns:a16="http://schemas.microsoft.com/office/drawing/2014/main" id="{A6C42C31-7048-BA54-C0DE-DFEA1BF98A80}"/>
              </a:ext>
            </a:extLst>
          </p:cNvPr>
          <p:cNvSpPr/>
          <p:nvPr/>
        </p:nvSpPr>
        <p:spPr>
          <a:xfrm rot="-5400000">
            <a:off x="306776" y="3354775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Стрелка: шеврон 36">
            <a:extLst>
              <a:ext uri="{FF2B5EF4-FFF2-40B4-BE49-F238E27FC236}">
                <a16:creationId xmlns:a16="http://schemas.microsoft.com/office/drawing/2014/main" id="{C25346CE-4915-EB88-CF8C-F2AE9610F832}"/>
              </a:ext>
            </a:extLst>
          </p:cNvPr>
          <p:cNvSpPr/>
          <p:nvPr/>
        </p:nvSpPr>
        <p:spPr>
          <a:xfrm rot="-5400000">
            <a:off x="306777" y="4067295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Стрелка: шеврон 37">
            <a:extLst>
              <a:ext uri="{FF2B5EF4-FFF2-40B4-BE49-F238E27FC236}">
                <a16:creationId xmlns:a16="http://schemas.microsoft.com/office/drawing/2014/main" id="{ADEF09E3-87AC-507C-2409-D6157F02EDCA}"/>
              </a:ext>
            </a:extLst>
          </p:cNvPr>
          <p:cNvSpPr/>
          <p:nvPr/>
        </p:nvSpPr>
        <p:spPr>
          <a:xfrm rot="-5400000">
            <a:off x="306776" y="4779814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93183"/>
      </p:ext>
    </p:extLst>
  </p:cSld>
  <p:clrMapOvr>
    <a:masterClrMapping/>
  </p:clrMapOvr>
  <p:transition spd="slow">
    <p:wipe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AEA0260-3625-CF8E-B1C1-1D8BDCC46046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араллелограмм 2">
            <a:extLst>
              <a:ext uri="{FF2B5EF4-FFF2-40B4-BE49-F238E27FC236}">
                <a16:creationId xmlns:a16="http://schemas.microsoft.com/office/drawing/2014/main" id="{D0D97A23-CAE0-A672-2C68-10751534A76D}"/>
              </a:ext>
            </a:extLst>
          </p:cNvPr>
          <p:cNvSpPr/>
          <p:nvPr/>
        </p:nvSpPr>
        <p:spPr>
          <a:xfrm>
            <a:off x="752104" y="128649"/>
            <a:ext cx="4275116" cy="771896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>
            <a:extLst>
              <a:ext uri="{FF2B5EF4-FFF2-40B4-BE49-F238E27FC236}">
                <a16:creationId xmlns:a16="http://schemas.microsoft.com/office/drawing/2014/main" id="{D76864EC-BF4A-85C4-9166-1DB42F2FBD66}"/>
              </a:ext>
            </a:extLst>
          </p:cNvPr>
          <p:cNvSpPr/>
          <p:nvPr/>
        </p:nvSpPr>
        <p:spPr>
          <a:xfrm>
            <a:off x="663038" y="3344881"/>
            <a:ext cx="11697196" cy="613558"/>
          </a:xfrm>
          <a:prstGeom prst="parallelogram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u-RU" sz="3200" b="1">
              <a:latin typeface="Times New Roman"/>
              <a:ea typeface="+mn-lt"/>
              <a:cs typeface="Times New Roman"/>
            </a:endParaRPr>
          </a:p>
        </p:txBody>
      </p:sp>
      <p:sp>
        <p:nvSpPr>
          <p:cNvPr id="36" name="Параллелограмм 35">
            <a:extLst>
              <a:ext uri="{FF2B5EF4-FFF2-40B4-BE49-F238E27FC236}">
                <a16:creationId xmlns:a16="http://schemas.microsoft.com/office/drawing/2014/main" id="{8DD70931-2385-1B29-AB30-264E8C943559}"/>
              </a:ext>
            </a:extLst>
          </p:cNvPr>
          <p:cNvSpPr/>
          <p:nvPr/>
        </p:nvSpPr>
        <p:spPr>
          <a:xfrm flipH="1">
            <a:off x="-168234" y="5027219"/>
            <a:ext cx="11697193" cy="613558"/>
          </a:xfrm>
          <a:prstGeom prst="parallelogram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u-RU" sz="3200" b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+mn-lt"/>
              <a:cs typeface="Times New Roman"/>
            </a:endParaRPr>
          </a:p>
        </p:txBody>
      </p:sp>
      <p:sp>
        <p:nvSpPr>
          <p:cNvPr id="35" name="Параллелограмм 34">
            <a:extLst>
              <a:ext uri="{FF2B5EF4-FFF2-40B4-BE49-F238E27FC236}">
                <a16:creationId xmlns:a16="http://schemas.microsoft.com/office/drawing/2014/main" id="{43455358-C2B0-C6A0-ACA1-0885CCDB6759}"/>
              </a:ext>
            </a:extLst>
          </p:cNvPr>
          <p:cNvSpPr/>
          <p:nvPr/>
        </p:nvSpPr>
        <p:spPr>
          <a:xfrm>
            <a:off x="-168234" y="4413662"/>
            <a:ext cx="11697194" cy="613558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u-RU" sz="3200" b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+mn-lt"/>
              <a:cs typeface="Times New Roman"/>
            </a:endParaRPr>
          </a:p>
        </p:txBody>
      </p:sp>
      <p:sp>
        <p:nvSpPr>
          <p:cNvPr id="33" name="Параллелограмм 32">
            <a:extLst>
              <a:ext uri="{FF2B5EF4-FFF2-40B4-BE49-F238E27FC236}">
                <a16:creationId xmlns:a16="http://schemas.microsoft.com/office/drawing/2014/main" id="{6F80EC65-55BB-0ACE-EAC0-528B64872EA0}"/>
              </a:ext>
            </a:extLst>
          </p:cNvPr>
          <p:cNvSpPr/>
          <p:nvPr/>
        </p:nvSpPr>
        <p:spPr>
          <a:xfrm flipH="1">
            <a:off x="663041" y="2731323"/>
            <a:ext cx="11697192" cy="613558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u-RU" sz="3200" b="1">
              <a:latin typeface="Times New Roman"/>
              <a:ea typeface="+mn-lt"/>
              <a:cs typeface="Times New Roman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10B86C-E28C-78DC-41D2-E86E765287E8}"/>
              </a:ext>
            </a:extLst>
          </p:cNvPr>
          <p:cNvSpPr txBox="1"/>
          <p:nvPr/>
        </p:nvSpPr>
        <p:spPr>
          <a:xfrm>
            <a:off x="890648" y="98959"/>
            <a:ext cx="400792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48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Цель работы:</a:t>
            </a:r>
            <a:endParaRPr lang="ru-RU" sz="48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3F8A5A-2A8C-AA05-B8D7-FFA68163B0E1}"/>
              </a:ext>
            </a:extLst>
          </p:cNvPr>
          <p:cNvSpPr txBox="1"/>
          <p:nvPr/>
        </p:nvSpPr>
        <p:spPr>
          <a:xfrm>
            <a:off x="811479" y="3354778"/>
            <a:ext cx="11271659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2- Изучить контроль над мнением людей при помощи СМИ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CCB315C-DCFF-5AF4-971A-8B814DF2E864}"/>
              </a:ext>
            </a:extLst>
          </p:cNvPr>
          <p:cNvSpPr txBox="1"/>
          <p:nvPr/>
        </p:nvSpPr>
        <p:spPr>
          <a:xfrm>
            <a:off x="89065" y="4413660"/>
            <a:ext cx="1125186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3- Изучить действие СМИ на разум и действия подростков</a:t>
            </a:r>
          </a:p>
        </p:txBody>
      </p:sp>
      <p:sp>
        <p:nvSpPr>
          <p:cNvPr id="31" name="Параллелограмм 30">
            <a:extLst>
              <a:ext uri="{FF2B5EF4-FFF2-40B4-BE49-F238E27FC236}">
                <a16:creationId xmlns:a16="http://schemas.microsoft.com/office/drawing/2014/main" id="{36B226E3-B254-D344-679D-2F2EAC9F10B3}"/>
              </a:ext>
            </a:extLst>
          </p:cNvPr>
          <p:cNvSpPr/>
          <p:nvPr/>
        </p:nvSpPr>
        <p:spPr>
          <a:xfrm>
            <a:off x="-178130" y="1058883"/>
            <a:ext cx="9945585" cy="603662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200" b="1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+mn-lt"/>
              <a:cs typeface="Times New Roman"/>
            </a:endParaRPr>
          </a:p>
        </p:txBody>
      </p:sp>
      <p:sp>
        <p:nvSpPr>
          <p:cNvPr id="32" name="Параллелограмм 31">
            <a:extLst>
              <a:ext uri="{FF2B5EF4-FFF2-40B4-BE49-F238E27FC236}">
                <a16:creationId xmlns:a16="http://schemas.microsoft.com/office/drawing/2014/main" id="{D5886B3D-3A33-C621-498A-AB0B7C58A6D5}"/>
              </a:ext>
            </a:extLst>
          </p:cNvPr>
          <p:cNvSpPr/>
          <p:nvPr/>
        </p:nvSpPr>
        <p:spPr>
          <a:xfrm flipH="1">
            <a:off x="-178130" y="1662544"/>
            <a:ext cx="9945583" cy="613558"/>
          </a:xfrm>
          <a:prstGeom prst="parallelogram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endParaRPr lang="ru-RU" sz="3200" b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+mn-lt"/>
              <a:cs typeface="Times New Roman"/>
            </a:endParaRPr>
          </a:p>
        </p:txBody>
      </p:sp>
      <p:sp>
        <p:nvSpPr>
          <p:cNvPr id="37" name="Ромб 36">
            <a:extLst>
              <a:ext uri="{FF2B5EF4-FFF2-40B4-BE49-F238E27FC236}">
                <a16:creationId xmlns:a16="http://schemas.microsoft.com/office/drawing/2014/main" id="{A9C6CCE5-1F99-A5DA-DB0B-743427945B84}"/>
              </a:ext>
            </a:extLst>
          </p:cNvPr>
          <p:cNvSpPr/>
          <p:nvPr/>
        </p:nvSpPr>
        <p:spPr>
          <a:xfrm>
            <a:off x="514596" y="2761013"/>
            <a:ext cx="296883" cy="1197428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Ромб 37">
            <a:extLst>
              <a:ext uri="{FF2B5EF4-FFF2-40B4-BE49-F238E27FC236}">
                <a16:creationId xmlns:a16="http://schemas.microsoft.com/office/drawing/2014/main" id="{30DF272F-FBF7-8CE5-76ED-26C7C733E2CA}"/>
              </a:ext>
            </a:extLst>
          </p:cNvPr>
          <p:cNvSpPr/>
          <p:nvPr/>
        </p:nvSpPr>
        <p:spPr>
          <a:xfrm>
            <a:off x="9619011" y="1058883"/>
            <a:ext cx="296883" cy="1197428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Ромб 38">
            <a:extLst>
              <a:ext uri="{FF2B5EF4-FFF2-40B4-BE49-F238E27FC236}">
                <a16:creationId xmlns:a16="http://schemas.microsoft.com/office/drawing/2014/main" id="{C2D248CB-C091-888D-6AC1-97A9321B2549}"/>
              </a:ext>
            </a:extLst>
          </p:cNvPr>
          <p:cNvSpPr/>
          <p:nvPr/>
        </p:nvSpPr>
        <p:spPr>
          <a:xfrm>
            <a:off x="11380517" y="4413663"/>
            <a:ext cx="296883" cy="1227116"/>
          </a:xfrm>
          <a:prstGeom prst="diamon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0A9C2DF-CCBD-50CD-9632-08EDC6743F10}"/>
              </a:ext>
            </a:extLst>
          </p:cNvPr>
          <p:cNvSpPr txBox="1"/>
          <p:nvPr/>
        </p:nvSpPr>
        <p:spPr>
          <a:xfrm>
            <a:off x="860961" y="1078674"/>
            <a:ext cx="8758051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2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1- Понять что из себя представляют СМИ</a:t>
            </a:r>
            <a:endParaRPr lang="ru-RU" sz="3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771510"/>
      </p:ext>
    </p:extLst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4" grpId="0" animBg="1"/>
      <p:bldP spid="36" grpId="0" animBg="1"/>
      <p:bldP spid="35" grpId="0" animBg="1"/>
      <p:bldP spid="33" grpId="0" animBg="1"/>
      <p:bldP spid="23" grpId="0"/>
      <p:bldP spid="25" grpId="0"/>
      <p:bldP spid="26" grpId="0"/>
      <p:bldP spid="31" grpId="0" animBg="1"/>
      <p:bldP spid="32" grpId="0" animBg="1"/>
      <p:bldP spid="37" grpId="0" animBg="1"/>
      <p:bldP spid="38" grpId="0" animBg="1"/>
      <p:bldP spid="39" grpId="0" animBg="1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0920308-529F-DEB0-FADD-9EF13BFEB495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BFC8E95-82B5-7705-3224-F2467528084E}"/>
              </a:ext>
            </a:extLst>
          </p:cNvPr>
          <p:cNvSpPr/>
          <p:nvPr/>
        </p:nvSpPr>
        <p:spPr>
          <a:xfrm>
            <a:off x="336467" y="1237012"/>
            <a:ext cx="4186051" cy="415636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>
            <a:extLst>
              <a:ext uri="{FF2B5EF4-FFF2-40B4-BE49-F238E27FC236}">
                <a16:creationId xmlns:a16="http://schemas.microsoft.com/office/drawing/2014/main" id="{6BD29E86-ABC6-905D-DDF6-6D37AF628C9B}"/>
              </a:ext>
            </a:extLst>
          </p:cNvPr>
          <p:cNvSpPr/>
          <p:nvPr/>
        </p:nvSpPr>
        <p:spPr>
          <a:xfrm>
            <a:off x="69272" y="306779"/>
            <a:ext cx="7303324" cy="534390"/>
          </a:xfrm>
          <a:prstGeom prst="parallelogram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6794E1-0CE8-B462-6E17-790653E5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646" y="279069"/>
            <a:ext cx="7940158" cy="561110"/>
          </a:xfrm>
        </p:spPr>
        <p:txBody>
          <a:bodyPr/>
          <a:lstStyle/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 Light"/>
              </a:rPr>
              <a:t>СМИ - Средства массовой информации</a:t>
            </a:r>
          </a:p>
        </p:txBody>
      </p:sp>
      <p:pic>
        <p:nvPicPr>
          <p:cNvPr id="6" name="Рисунок 6" descr="Изображение выглядит как календарь&#10;&#10;Автоматически созданное описание">
            <a:extLst>
              <a:ext uri="{FF2B5EF4-FFF2-40B4-BE49-F238E27FC236}">
                <a16:creationId xmlns:a16="http://schemas.microsoft.com/office/drawing/2014/main" id="{F1EC2045-D920-4F86-4F25-7D41B91D3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2071" y="4783635"/>
            <a:ext cx="3826824" cy="175424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629CD98-4215-1E1C-0803-C577B17DBA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63736" y="1374569"/>
            <a:ext cx="3932237" cy="20896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000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СМИ - </a:t>
            </a:r>
            <a:r>
              <a:rPr lang="ru-RU" sz="2000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+mn-lt"/>
                <a:cs typeface="+mn-lt"/>
              </a:rPr>
              <a:t>Средство донесения информации (словесной, звуковой, визуальной) по принципу широковещательного канала, охватывающее большую аудиторию и действующее на постоянной основе.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55C752-E07D-7804-407B-F0841A3FCC0A}"/>
              </a:ext>
            </a:extLst>
          </p:cNvPr>
          <p:cNvSpPr txBox="1"/>
          <p:nvPr/>
        </p:nvSpPr>
        <p:spPr>
          <a:xfrm>
            <a:off x="366155" y="3463636"/>
            <a:ext cx="4393869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Helvetica"/>
                <a:cs typeface="Helvetica"/>
              </a:rPr>
              <a:t>К СМИ относятся: 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Helvetica"/>
              <a:cs typeface="Times New Roman"/>
            </a:endParaRPr>
          </a:p>
          <a:p>
            <a:r>
              <a:rPr lang="ru-RU" sz="2000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Helvetica"/>
                <a:cs typeface="Helvetica"/>
              </a:rPr>
              <a:t>Печатные издания (пресса) : газеты, журналы.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ea typeface="Helvetica"/>
              <a:cs typeface="Times New Roman"/>
            </a:endParaRPr>
          </a:p>
          <a:p>
            <a:pPr algn="l"/>
            <a:r>
              <a:rPr lang="ru-RU" sz="2000" i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Helvetica"/>
                <a:cs typeface="Helvetica"/>
              </a:rPr>
              <a:t>Электронные СМИ: телевидение, радио, Интернет.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3" name="Рисунок 6">
            <a:extLst>
              <a:ext uri="{FF2B5EF4-FFF2-40B4-BE49-F238E27FC236}">
                <a16:creationId xmlns:a16="http://schemas.microsoft.com/office/drawing/2014/main" id="{3BB48A10-0F95-00AC-4EC4-35BB0BA8D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711" y="1080236"/>
            <a:ext cx="2743200" cy="1827657"/>
          </a:xfrm>
          <a:prstGeom prst="rect">
            <a:avLst/>
          </a:prstGeom>
        </p:spPr>
      </p:pic>
      <p:pic>
        <p:nvPicPr>
          <p:cNvPr id="15" name="Рисунок 15" descr="Изображение выглядит как текст, телевидение, монитор, экран&#10;&#10;Автоматически созданное описание">
            <a:extLst>
              <a:ext uri="{FF2B5EF4-FFF2-40B4-BE49-F238E27FC236}">
                <a16:creationId xmlns:a16="http://schemas.microsoft.com/office/drawing/2014/main" id="{36FABC83-8FC3-5E15-B756-76D1BEE219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7854" y="2607995"/>
            <a:ext cx="5197433" cy="2908712"/>
          </a:xfrm>
          <a:prstGeom prst="rect">
            <a:avLst/>
          </a:prstGeom>
        </p:spPr>
      </p:pic>
      <p:pic>
        <p:nvPicPr>
          <p:cNvPr id="16" name="Рисунок 16" descr="Изображение выглядит как монитор, черный&#10;&#10;Автоматически созданное описание">
            <a:extLst>
              <a:ext uri="{FF2B5EF4-FFF2-40B4-BE49-F238E27FC236}">
                <a16:creationId xmlns:a16="http://schemas.microsoft.com/office/drawing/2014/main" id="{58DC114D-C0B4-D130-7C96-47B9FA786E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00000">
            <a:off x="8524505" y="3676770"/>
            <a:ext cx="2743200" cy="2215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689458"/>
      </p:ext>
    </p:extLst>
  </p:cSld>
  <p:clrMapOvr>
    <a:masterClrMapping/>
  </p:clrMapOvr>
  <p:transition spd="slow"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BA7B1C6-FC4F-AA60-4422-C9B5BFCFCC16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63ECA818-5EAF-57A2-3D25-FEA27252B3CD}"/>
              </a:ext>
            </a:extLst>
          </p:cNvPr>
          <p:cNvSpPr/>
          <p:nvPr/>
        </p:nvSpPr>
        <p:spPr>
          <a:xfrm>
            <a:off x="188027" y="395844"/>
            <a:ext cx="7699165" cy="564077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29DA1B5-725B-9612-0F37-0660D21C11C4}"/>
              </a:ext>
            </a:extLst>
          </p:cNvPr>
          <p:cNvSpPr/>
          <p:nvPr/>
        </p:nvSpPr>
        <p:spPr>
          <a:xfrm>
            <a:off x="6402779" y="4087089"/>
            <a:ext cx="5759531" cy="199901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6B38A9D-2DC8-4098-4E4F-3A425773AC99}"/>
              </a:ext>
            </a:extLst>
          </p:cNvPr>
          <p:cNvSpPr/>
          <p:nvPr/>
        </p:nvSpPr>
        <p:spPr>
          <a:xfrm>
            <a:off x="6462154" y="1227115"/>
            <a:ext cx="5136077" cy="25531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44E6CA3-600B-25A9-D150-B1D1A99DF780}"/>
              </a:ext>
            </a:extLst>
          </p:cNvPr>
          <p:cNvSpPr/>
          <p:nvPr/>
        </p:nvSpPr>
        <p:spPr>
          <a:xfrm>
            <a:off x="306779" y="4087090"/>
            <a:ext cx="5551712" cy="194953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3243E630-859B-EAB0-2E7D-8AAAD023209C}"/>
              </a:ext>
            </a:extLst>
          </p:cNvPr>
          <p:cNvSpPr/>
          <p:nvPr/>
        </p:nvSpPr>
        <p:spPr>
          <a:xfrm>
            <a:off x="306779" y="1227116"/>
            <a:ext cx="5462648" cy="272142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1AB17D-AED0-6771-851C-8628AC03C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87" y="397822"/>
            <a:ext cx="7554210" cy="590798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 Light"/>
              </a:rPr>
              <a:t>История появления и развития СМИ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D0BCE5-2161-7DFD-0828-B7C5770B7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5087" y="1255816"/>
            <a:ext cx="5594781" cy="265374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Средства массовой информации впервые зародились с появлением бумаги и изобретением и созданием первого печатного станка. </a:t>
            </a: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Интересный факт - Первую печатную книгу на руси напечатали 1 марта 1654 года.</a:t>
            </a: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В 1847 году появляется топографическая машина и с её появлением "Печатное слово" приобретает массовый характер.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2D9B44-67C1-745F-59D1-ADBD9678C901}"/>
              </a:ext>
            </a:extLst>
          </p:cNvPr>
          <p:cNvSpPr txBox="1"/>
          <p:nvPr/>
        </p:nvSpPr>
        <p:spPr>
          <a:xfrm>
            <a:off x="6491844" y="1227117"/>
            <a:ext cx="5136077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    Развитие СМИ в радио индустрии:</a:t>
            </a: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+mn-lt"/>
                <a:cs typeface="+mn-lt"/>
              </a:rPr>
              <a:t>История появления радио как средства массовой информации берёт своё начало со времён первой мировой войны.</a:t>
            </a:r>
            <a:endParaRPr lang="ru-RU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</a:endParaRP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Интересный факт: В 1877 году француз Шарль Кросс изобретает "</a:t>
            </a:r>
            <a:r>
              <a:rPr lang="ru-RU" sz="2000" i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Палеофон</a:t>
            </a:r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" основу современных систем грамзаписи, после него начнут появляться магнитофоны</a:t>
            </a:r>
            <a:endParaRPr lang="ru-RU" i="1" dirty="0" err="1">
              <a:solidFill>
                <a:schemeClr val="accent4">
                  <a:lumMod val="60000"/>
                  <a:lumOff val="40000"/>
                </a:schemeClr>
              </a:solidFill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603D0-3EA7-806D-15B7-1F9EC9BD1769}"/>
              </a:ext>
            </a:extLst>
          </p:cNvPr>
          <p:cNvSpPr txBox="1"/>
          <p:nvPr/>
        </p:nvSpPr>
        <p:spPr>
          <a:xfrm>
            <a:off x="336467" y="4087092"/>
            <a:ext cx="5492337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Развитие СМИ в кино и телеиндустрии: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С момента создания и запуска телевизоров в массовый обиход СМИ сразу же вошли и в этот сегмент, но с данного момента сми перестали иметь исключительно информационный характер.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F115A0-A1C5-C51A-5352-0C7DF0FDAED0}"/>
              </a:ext>
            </a:extLst>
          </p:cNvPr>
          <p:cNvSpPr txBox="1"/>
          <p:nvPr/>
        </p:nvSpPr>
        <p:spPr>
          <a:xfrm>
            <a:off x="6462154" y="4146468"/>
            <a:ext cx="5759532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Развитие СМИ в интернете: </a:t>
            </a:r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+mn-lt"/>
                <a:cs typeface="+mn-lt"/>
              </a:rPr>
              <a:t>В 21 веке процесс слияния СМИ и интернета многократно ускорился и усилился за счет уникальных возможностей, которые предоставляет всемирная сеть: Доступность получения, передачи и хранения большого объёма информации</a:t>
            </a:r>
            <a:endParaRPr lang="ru-RU" sz="2000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15" name="Половина рамки 14">
            <a:extLst>
              <a:ext uri="{FF2B5EF4-FFF2-40B4-BE49-F238E27FC236}">
                <a16:creationId xmlns:a16="http://schemas.microsoft.com/office/drawing/2014/main" id="{08B15A71-9131-126B-85DE-A2BC5DB847C2}"/>
              </a:ext>
            </a:extLst>
          </p:cNvPr>
          <p:cNvSpPr/>
          <p:nvPr/>
        </p:nvSpPr>
        <p:spPr>
          <a:xfrm rot="10800000">
            <a:off x="5116286" y="3236025"/>
            <a:ext cx="653142" cy="712519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Половина рамки 15">
            <a:extLst>
              <a:ext uri="{FF2B5EF4-FFF2-40B4-BE49-F238E27FC236}">
                <a16:creationId xmlns:a16="http://schemas.microsoft.com/office/drawing/2014/main" id="{1ADEBB0F-1217-C2B4-A61E-467D1A440AFF}"/>
              </a:ext>
            </a:extLst>
          </p:cNvPr>
          <p:cNvSpPr/>
          <p:nvPr/>
        </p:nvSpPr>
        <p:spPr>
          <a:xfrm rot="10800000">
            <a:off x="5205350" y="5324102"/>
            <a:ext cx="653142" cy="712519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оловина рамки 16">
            <a:extLst>
              <a:ext uri="{FF2B5EF4-FFF2-40B4-BE49-F238E27FC236}">
                <a16:creationId xmlns:a16="http://schemas.microsoft.com/office/drawing/2014/main" id="{5A7EC03C-A059-7E19-4F63-F8BEF3DF99DB}"/>
              </a:ext>
            </a:extLst>
          </p:cNvPr>
          <p:cNvSpPr/>
          <p:nvPr/>
        </p:nvSpPr>
        <p:spPr>
          <a:xfrm rot="5400000">
            <a:off x="10915402" y="1197426"/>
            <a:ext cx="653142" cy="712519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Половина рамки 17">
            <a:extLst>
              <a:ext uri="{FF2B5EF4-FFF2-40B4-BE49-F238E27FC236}">
                <a16:creationId xmlns:a16="http://schemas.microsoft.com/office/drawing/2014/main" id="{7926E782-0B8A-86A5-23D4-D8C9F80E833B}"/>
              </a:ext>
            </a:extLst>
          </p:cNvPr>
          <p:cNvSpPr/>
          <p:nvPr/>
        </p:nvSpPr>
        <p:spPr>
          <a:xfrm rot="5400000">
            <a:off x="11538855" y="3998024"/>
            <a:ext cx="534390" cy="712519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Половина рамки 19">
            <a:extLst>
              <a:ext uri="{FF2B5EF4-FFF2-40B4-BE49-F238E27FC236}">
                <a16:creationId xmlns:a16="http://schemas.microsoft.com/office/drawing/2014/main" id="{6DDC24E0-3EBE-6116-3500-BD9D18125BA4}"/>
              </a:ext>
            </a:extLst>
          </p:cNvPr>
          <p:cNvSpPr/>
          <p:nvPr/>
        </p:nvSpPr>
        <p:spPr>
          <a:xfrm rot="10800000">
            <a:off x="7530935" y="425528"/>
            <a:ext cx="356259" cy="534391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Половина рамки 21">
            <a:extLst>
              <a:ext uri="{FF2B5EF4-FFF2-40B4-BE49-F238E27FC236}">
                <a16:creationId xmlns:a16="http://schemas.microsoft.com/office/drawing/2014/main" id="{239FF9BE-CAE8-B761-33BE-E084A46D5CF8}"/>
              </a:ext>
            </a:extLst>
          </p:cNvPr>
          <p:cNvSpPr/>
          <p:nvPr/>
        </p:nvSpPr>
        <p:spPr>
          <a:xfrm>
            <a:off x="188026" y="395839"/>
            <a:ext cx="356259" cy="534391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616422"/>
      </p:ext>
    </p:extLst>
  </p:cSld>
  <p:clrMapOvr>
    <a:masterClrMapping/>
  </p:clrMapOvr>
  <p:transition spd="slow"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337FCCCD-5431-AEDA-4DF4-A598659E0183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E446E61-47E7-1066-023D-39823B1E73A4}"/>
              </a:ext>
            </a:extLst>
          </p:cNvPr>
          <p:cNvSpPr/>
          <p:nvPr/>
        </p:nvSpPr>
        <p:spPr>
          <a:xfrm>
            <a:off x="1058883" y="405740"/>
            <a:ext cx="10064336" cy="74220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6A1E508-9F2C-9FD3-7E46-A447FB1B2E37}"/>
              </a:ext>
            </a:extLst>
          </p:cNvPr>
          <p:cNvSpPr/>
          <p:nvPr/>
        </p:nvSpPr>
        <p:spPr>
          <a:xfrm>
            <a:off x="277091" y="1375558"/>
            <a:ext cx="11578440" cy="522514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56E5A8-97DD-C64C-4F2B-9B0D6DCD57AE}"/>
              </a:ext>
            </a:extLst>
          </p:cNvPr>
          <p:cNvSpPr txBox="1"/>
          <p:nvPr/>
        </p:nvSpPr>
        <p:spPr>
          <a:xfrm>
            <a:off x="2127662" y="455220"/>
            <a:ext cx="7926779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Роль и влияние СМИ в нынешнее время:</a:t>
            </a:r>
            <a:endParaRPr lang="ru-RU" sz="3600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82B046-C14D-B542-7EAE-30BD663EC950}"/>
              </a:ext>
            </a:extLst>
          </p:cNvPr>
          <p:cNvSpPr txBox="1"/>
          <p:nvPr/>
        </p:nvSpPr>
        <p:spPr>
          <a:xfrm>
            <a:off x="306778" y="1464622"/>
            <a:ext cx="6293920" cy="224676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В нынешнее время трудно представить мир без средств массовой информации: Новостных газет для стариков, телевизионных и интернет новостей для более молодого поколения людей. </a:t>
            </a: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Хоть и в нынешнее время СМИ часто дезинформирует, чем дает что-либо узнать, но и задачи СМИ в зависимости от поставленной цели разнятся.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BCB594-E800-7B00-BCCF-F3560849969A}"/>
              </a:ext>
            </a:extLst>
          </p:cNvPr>
          <p:cNvSpPr txBox="1"/>
          <p:nvPr/>
        </p:nvSpPr>
        <p:spPr>
          <a:xfrm>
            <a:off x="277090" y="4047505"/>
            <a:ext cx="5640777" cy="255454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dirty="0">
                <a:ea typeface="+mn-lt"/>
                <a:cs typeface="+mn-lt"/>
              </a:rPr>
              <a:t>    </a:t>
            </a:r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+mn-lt"/>
                <a:cs typeface="+mn-lt"/>
              </a:rPr>
              <a:t> Примеры различных целей: Во времена когда в стране дела обстоят плохо и обстановка начинает накаляться - СМИ разбавляют шокирующую информацию чем-то положительным, например успехами российских учёных в создании усовершенствованных версий протезов для людей потерявших конечности.</a:t>
            </a:r>
            <a:endParaRPr lang="ru-RU">
              <a:cs typeface="Calibri" panose="020F0502020204030204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AABA45-74AE-7CAB-9CE6-4050A8BD7BFE}"/>
              </a:ext>
            </a:extLst>
          </p:cNvPr>
          <p:cNvSpPr txBox="1"/>
          <p:nvPr/>
        </p:nvSpPr>
        <p:spPr>
          <a:xfrm>
            <a:off x="6689766" y="1464622"/>
            <a:ext cx="519545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8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Приведу ещё несколько примеров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FCB90F-781C-A7D0-0873-CDEB1F13DF76}"/>
              </a:ext>
            </a:extLst>
          </p:cNvPr>
          <p:cNvSpPr txBox="1"/>
          <p:nvPr/>
        </p:nvSpPr>
        <p:spPr>
          <a:xfrm>
            <a:off x="6719455" y="2147455"/>
            <a:ext cx="5165765" cy="40934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1 - СМИ занимается дезинформацией противника во времена войн, а также служит пропагандой для увеличения боевого духа солдат.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2 - СМИ служит как реклама для торговых нужд. Всё в тех-же газетах часто печатают всяческие акции, предложения о работе.</a:t>
            </a:r>
            <a:endParaRPr lang="ru-RU" sz="2000" i="1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  <a:p>
            <a:r>
              <a:rPr lang="ru-RU" sz="20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3 - СМИ "промывает" мозги: Некоторая информация не предназначена для того чтобы мирное население узнало чего лишнего а если информация всё-таки вытекает наружу то СМИ её тихо заминают.</a:t>
            </a:r>
          </a:p>
        </p:txBody>
      </p:sp>
      <p:sp>
        <p:nvSpPr>
          <p:cNvPr id="18" name="Прямоугольный треугольник 17">
            <a:extLst>
              <a:ext uri="{FF2B5EF4-FFF2-40B4-BE49-F238E27FC236}">
                <a16:creationId xmlns:a16="http://schemas.microsoft.com/office/drawing/2014/main" id="{F585FC9D-0576-A2A4-0784-8EF9C7251546}"/>
              </a:ext>
            </a:extLst>
          </p:cNvPr>
          <p:cNvSpPr/>
          <p:nvPr/>
        </p:nvSpPr>
        <p:spPr>
          <a:xfrm rot="-5400000">
            <a:off x="183078" y="499752"/>
            <a:ext cx="969817" cy="77189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A39DB11-044F-48A2-3582-A5F4F3F7D9A4}"/>
              </a:ext>
            </a:extLst>
          </p:cNvPr>
          <p:cNvSpPr/>
          <p:nvPr/>
        </p:nvSpPr>
        <p:spPr>
          <a:xfrm>
            <a:off x="1048986" y="1147947"/>
            <a:ext cx="10084129" cy="21771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>
            <a:extLst>
              <a:ext uri="{FF2B5EF4-FFF2-40B4-BE49-F238E27FC236}">
                <a16:creationId xmlns:a16="http://schemas.microsoft.com/office/drawing/2014/main" id="{B8AADFAF-51D9-6D76-8606-6BC64637949A}"/>
              </a:ext>
            </a:extLst>
          </p:cNvPr>
          <p:cNvSpPr/>
          <p:nvPr/>
        </p:nvSpPr>
        <p:spPr>
          <a:xfrm>
            <a:off x="11113324" y="405739"/>
            <a:ext cx="742207" cy="969817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031320"/>
      </p:ext>
    </p:extLst>
  </p:cSld>
  <p:clrMapOvr>
    <a:masterClrMapping/>
  </p:clrMapOvr>
  <p:transition spd="slow"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FBAA0903-E631-E62F-8F4D-4537973B602C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CB4C893-DF35-0B81-0253-80D53603A55E}"/>
              </a:ext>
            </a:extLst>
          </p:cNvPr>
          <p:cNvSpPr/>
          <p:nvPr/>
        </p:nvSpPr>
        <p:spPr>
          <a:xfrm>
            <a:off x="821376" y="3156857"/>
            <a:ext cx="8995558" cy="28797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C8A66F5F-2FD8-D47E-CD9F-28D65E70FFCC}"/>
              </a:ext>
            </a:extLst>
          </p:cNvPr>
          <p:cNvSpPr/>
          <p:nvPr/>
        </p:nvSpPr>
        <p:spPr>
          <a:xfrm>
            <a:off x="821376" y="1345870"/>
            <a:ext cx="8579922" cy="151410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7BAD9C5-01AA-0C53-2AEB-BF01EBC8E58F}"/>
              </a:ext>
            </a:extLst>
          </p:cNvPr>
          <p:cNvSpPr/>
          <p:nvPr/>
        </p:nvSpPr>
        <p:spPr>
          <a:xfrm>
            <a:off x="0" y="-1"/>
            <a:ext cx="10173194" cy="77189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995544BF-C7C2-4AA6-5EC6-BF631B9BC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99" y="91043"/>
            <a:ext cx="10226159" cy="590798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 Light"/>
              </a:rPr>
              <a:t>Влияние СМИ и интернета на мораль подростков</a:t>
            </a:r>
          </a:p>
        </p:txBody>
      </p:sp>
      <p:sp>
        <p:nvSpPr>
          <p:cNvPr id="11" name="Стрелка: шеврон 10">
            <a:extLst>
              <a:ext uri="{FF2B5EF4-FFF2-40B4-BE49-F238E27FC236}">
                <a16:creationId xmlns:a16="http://schemas.microsoft.com/office/drawing/2014/main" id="{9D4A4BE1-C792-5EDD-FB71-96A8C10FB86D}"/>
              </a:ext>
            </a:extLst>
          </p:cNvPr>
          <p:cNvSpPr/>
          <p:nvPr/>
        </p:nvSpPr>
        <p:spPr>
          <a:xfrm rot="16200000">
            <a:off x="10173193" y="1187532"/>
            <a:ext cx="712519" cy="712519"/>
          </a:xfrm>
          <a:prstGeom prst="chevron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31C241F7-3079-8673-D852-4C8377DD1D42}"/>
              </a:ext>
            </a:extLst>
          </p:cNvPr>
          <p:cNvSpPr/>
          <p:nvPr/>
        </p:nvSpPr>
        <p:spPr>
          <a:xfrm>
            <a:off x="10173194" y="-1"/>
            <a:ext cx="712519" cy="1543791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>
                <a:solidFill>
                  <a:schemeClr val="accent4">
                    <a:lumMod val="60000"/>
                    <a:lumOff val="40000"/>
                  </a:schemeClr>
                </a:solidFill>
                <a:latin typeface="Franklin Gothic"/>
                <a:cs typeface="Calibri"/>
              </a:rPr>
              <a:t>!</a:t>
            </a:r>
          </a:p>
        </p:txBody>
      </p:sp>
      <p:sp>
        <p:nvSpPr>
          <p:cNvPr id="16" name="Прямоугольный треугольник 15">
            <a:extLst>
              <a:ext uri="{FF2B5EF4-FFF2-40B4-BE49-F238E27FC236}">
                <a16:creationId xmlns:a16="http://schemas.microsoft.com/office/drawing/2014/main" id="{74BD3B10-82F0-F040-761A-5A2D2F6999F7}"/>
              </a:ext>
            </a:extLst>
          </p:cNvPr>
          <p:cNvSpPr/>
          <p:nvPr/>
        </p:nvSpPr>
        <p:spPr>
          <a:xfrm rot="5400000">
            <a:off x="10885714" y="-1"/>
            <a:ext cx="771896" cy="771895"/>
          </a:xfrm>
          <a:prstGeom prst="rt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нак ''плюс'' 16">
            <a:extLst>
              <a:ext uri="{FF2B5EF4-FFF2-40B4-BE49-F238E27FC236}">
                <a16:creationId xmlns:a16="http://schemas.microsoft.com/office/drawing/2014/main" id="{984469A7-DE48-4284-0A40-F3FDDED90261}"/>
              </a:ext>
            </a:extLst>
          </p:cNvPr>
          <p:cNvSpPr/>
          <p:nvPr/>
        </p:nvSpPr>
        <p:spPr>
          <a:xfrm>
            <a:off x="9895" y="1652650"/>
            <a:ext cx="860960" cy="860960"/>
          </a:xfrm>
          <a:prstGeom prst="mathPlu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FB577BF-BDB0-892D-371E-91D6F77269FA}"/>
              </a:ext>
            </a:extLst>
          </p:cNvPr>
          <p:cNvSpPr txBox="1"/>
          <p:nvPr/>
        </p:nvSpPr>
        <p:spPr>
          <a:xfrm>
            <a:off x="880753" y="1345869"/>
            <a:ext cx="8461169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Из-за того что довольно большая часть подростков часто сидят дома они мало понимают ситуацию что происходит в их стране и что вообще твориться в мире, благодаря же СМИ возможно узнать довольно большой пласт информации.</a:t>
            </a:r>
          </a:p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Плюсом является также то что через различные СМИ легче найти что-либо начиная от товара и заканчивая работой.</a:t>
            </a:r>
          </a:p>
        </p:txBody>
      </p:sp>
      <p:sp>
        <p:nvSpPr>
          <p:cNvPr id="19" name="Знак ''минус'' 18">
            <a:extLst>
              <a:ext uri="{FF2B5EF4-FFF2-40B4-BE49-F238E27FC236}">
                <a16:creationId xmlns:a16="http://schemas.microsoft.com/office/drawing/2014/main" id="{BD9C0A7A-A0A5-866B-97E4-8FBA9393147A}"/>
              </a:ext>
            </a:extLst>
          </p:cNvPr>
          <p:cNvSpPr/>
          <p:nvPr/>
        </p:nvSpPr>
        <p:spPr>
          <a:xfrm>
            <a:off x="9896" y="4156362"/>
            <a:ext cx="860961" cy="860961"/>
          </a:xfrm>
          <a:prstGeom prst="mathMinus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1C09BD8-230B-02DE-C998-858DFEA342E3}"/>
              </a:ext>
            </a:extLst>
          </p:cNvPr>
          <p:cNvSpPr txBox="1"/>
          <p:nvPr/>
        </p:nvSpPr>
        <p:spPr>
          <a:xfrm>
            <a:off x="870857" y="3156857"/>
            <a:ext cx="9025246" cy="286232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К несчастью из независимых интернет СМИ подростки могут найти довольно опасную информацию как для них самих, так и для других людей.</a:t>
            </a:r>
          </a:p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Некоторые СМИ в результате антипропаганды могут затронуть чувства большого количества людей, из-за чего может накалиться ситуация в стране.</a:t>
            </a:r>
          </a:p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Также вследствие недостоверной информации люди могут войти в заблуждение и узнать не то что им требуется из-за чего могут пострадать другие люди. </a:t>
            </a:r>
          </a:p>
          <a:p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Как пример: Пропаганда в газетах чудодейственных свойств радия в 1910-1930 годах. </a:t>
            </a:r>
            <a:r>
              <a:rPr lang="ru-RU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ea typeface="+mn-lt"/>
                <a:cs typeface="+mn-lt"/>
              </a:rPr>
              <a:t>Радий считался полезным, его включали в состав продуктов и бытовых предметов: хлеб, шоколад, питьевая вода, зубная паста, пудры и кремы для лица, краска циферблатов наручных часов, средства для повышения тонуса и потенции.</a:t>
            </a:r>
            <a:endParaRPr lang="ru-RU" i="1" dirty="0">
              <a:solidFill>
                <a:schemeClr val="accent4">
                  <a:lumMod val="60000"/>
                  <a:lumOff val="40000"/>
                </a:schemeClr>
              </a:solidFill>
              <a:latin typeface="Times New Roman"/>
              <a:cs typeface="Calibri"/>
            </a:endParaRPr>
          </a:p>
        </p:txBody>
      </p:sp>
      <p:sp>
        <p:nvSpPr>
          <p:cNvPr id="2" name="Половина рамки 1">
            <a:extLst>
              <a:ext uri="{FF2B5EF4-FFF2-40B4-BE49-F238E27FC236}">
                <a16:creationId xmlns:a16="http://schemas.microsoft.com/office/drawing/2014/main" id="{30C6A08A-4F31-546E-92B6-959332ABDB29}"/>
              </a:ext>
            </a:extLst>
          </p:cNvPr>
          <p:cNvSpPr/>
          <p:nvPr/>
        </p:nvSpPr>
        <p:spPr>
          <a:xfrm rot="5400000">
            <a:off x="8767946" y="1415140"/>
            <a:ext cx="712518" cy="573974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Половина рамки 2">
            <a:extLst>
              <a:ext uri="{FF2B5EF4-FFF2-40B4-BE49-F238E27FC236}">
                <a16:creationId xmlns:a16="http://schemas.microsoft.com/office/drawing/2014/main" id="{BC7FD6BA-B6BE-8A7D-D024-0B41A73A9019}"/>
              </a:ext>
            </a:extLst>
          </p:cNvPr>
          <p:cNvSpPr/>
          <p:nvPr/>
        </p:nvSpPr>
        <p:spPr>
          <a:xfrm rot="10800000">
            <a:off x="8847115" y="2117765"/>
            <a:ext cx="573974" cy="752103"/>
          </a:xfrm>
          <a:prstGeom prst="halfFram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534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7434EB87-8175-1AA6-DC2B-2313BBBFEC32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14C7C33A-23D1-04BE-F31D-ACCC47BF19BC}"/>
              </a:ext>
            </a:extLst>
          </p:cNvPr>
          <p:cNvSpPr/>
          <p:nvPr/>
        </p:nvSpPr>
        <p:spPr>
          <a:xfrm>
            <a:off x="0" y="2187039"/>
            <a:ext cx="12191999" cy="268184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7E7955-1F46-B499-0210-733A72E900CD}"/>
              </a:ext>
            </a:extLst>
          </p:cNvPr>
          <p:cNvSpPr/>
          <p:nvPr/>
        </p:nvSpPr>
        <p:spPr>
          <a:xfrm>
            <a:off x="-1" y="-1"/>
            <a:ext cx="12191999" cy="9005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: пятиугольник 4">
            <a:extLst>
              <a:ext uri="{FF2B5EF4-FFF2-40B4-BE49-F238E27FC236}">
                <a16:creationId xmlns:a16="http://schemas.microsoft.com/office/drawing/2014/main" id="{E26D50A2-C5F9-D308-AF10-2DFDA12AA891}"/>
              </a:ext>
            </a:extLst>
          </p:cNvPr>
          <p:cNvSpPr/>
          <p:nvPr/>
        </p:nvSpPr>
        <p:spPr>
          <a:xfrm rot="5400000">
            <a:off x="262245" y="74222"/>
            <a:ext cx="1632856" cy="1484414"/>
          </a:xfrm>
          <a:prstGeom prst="homePlat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9171CDE-D4C7-AD32-1750-E3F1E7BE5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606" y="239485"/>
            <a:ext cx="1586862" cy="590798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 Light"/>
              </a:rPr>
              <a:t>Вывод:</a:t>
            </a:r>
          </a:p>
        </p:txBody>
      </p:sp>
      <p:sp>
        <p:nvSpPr>
          <p:cNvPr id="8" name="Стрелка: шеврон 7">
            <a:extLst>
              <a:ext uri="{FF2B5EF4-FFF2-40B4-BE49-F238E27FC236}">
                <a16:creationId xmlns:a16="http://schemas.microsoft.com/office/drawing/2014/main" id="{6ADE08D3-BC36-7DF2-8F05-8B5BF5E31477}"/>
              </a:ext>
            </a:extLst>
          </p:cNvPr>
          <p:cNvSpPr/>
          <p:nvPr/>
        </p:nvSpPr>
        <p:spPr>
          <a:xfrm rot="16200000">
            <a:off x="10173193" y="1187532"/>
            <a:ext cx="712519" cy="712519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AFB0953-A1CE-7650-4537-66A855AD5086}"/>
              </a:ext>
            </a:extLst>
          </p:cNvPr>
          <p:cNvSpPr/>
          <p:nvPr/>
        </p:nvSpPr>
        <p:spPr>
          <a:xfrm>
            <a:off x="10173194" y="-1"/>
            <a:ext cx="712519" cy="15437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>
                <a:solidFill>
                  <a:schemeClr val="accent4">
                    <a:lumMod val="60000"/>
                    <a:lumOff val="40000"/>
                  </a:schemeClr>
                </a:solidFill>
                <a:latin typeface="Franklin Gothic"/>
                <a:cs typeface="Calibri"/>
              </a:rPr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066627-D0B0-3AA1-31BD-94CC4B29B5A8}"/>
              </a:ext>
            </a:extLst>
          </p:cNvPr>
          <p:cNvSpPr txBox="1"/>
          <p:nvPr/>
        </p:nvSpPr>
        <p:spPr>
          <a:xfrm>
            <a:off x="188026" y="2187038"/>
            <a:ext cx="12053452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4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1 - Как вы наверное поняли из этого материала - СМИ имеет различные направленности зависящие от нужной государству или самим СМИ (Независимые СМИ)</a:t>
            </a:r>
          </a:p>
          <a:p>
            <a:r>
              <a:rPr lang="ru-RU" sz="24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2 - Запомните! Прежде чем верить какой-либо информации - сперва проверяйте её ка минимум на нескольких источниках и не в коем случае не принимайте всё как должное, ведь может повториться что-то наподобие той истории с радием.</a:t>
            </a:r>
          </a:p>
          <a:p>
            <a:r>
              <a:rPr lang="ru-RU" sz="2400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3 - При чтении какой-либо информации всегда думайте своей головой! Не стоит сразу принимать что-то за данность!</a:t>
            </a:r>
          </a:p>
        </p:txBody>
      </p:sp>
    </p:spTree>
    <p:extLst>
      <p:ext uri="{BB962C8B-B14F-4D97-AF65-F5344CB8AC3E}">
        <p14:creationId xmlns:p14="http://schemas.microsoft.com/office/powerpoint/2010/main" val="13003539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7654AF9B-9C0D-F3A2-4636-094959EA603A}"/>
              </a:ext>
            </a:extLst>
          </p:cNvPr>
          <p:cNvSpPr/>
          <p:nvPr/>
        </p:nvSpPr>
        <p:spPr>
          <a:xfrm>
            <a:off x="0" y="0"/>
            <a:ext cx="12191999" cy="6857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82AC88B-9965-B0BA-8F7F-E5DEEA03C962}"/>
              </a:ext>
            </a:extLst>
          </p:cNvPr>
          <p:cNvSpPr/>
          <p:nvPr/>
        </p:nvSpPr>
        <p:spPr>
          <a:xfrm>
            <a:off x="1138053" y="1078673"/>
            <a:ext cx="9856518" cy="175160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63268C6-4B0D-AD15-1473-480709D7D826}"/>
              </a:ext>
            </a:extLst>
          </p:cNvPr>
          <p:cNvSpPr/>
          <p:nvPr/>
        </p:nvSpPr>
        <p:spPr>
          <a:xfrm>
            <a:off x="1138053" y="4571999"/>
            <a:ext cx="9856517" cy="71251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D09CA-9275-65C8-5F5F-DCCE3006DBA3}"/>
              </a:ext>
            </a:extLst>
          </p:cNvPr>
          <p:cNvSpPr txBox="1"/>
          <p:nvPr/>
        </p:nvSpPr>
        <p:spPr>
          <a:xfrm>
            <a:off x="870858" y="1078673"/>
            <a:ext cx="10390907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Работу выполнил: Зуев Тимофей Николаевич. Студент обучающийся в учреждении ГАПОУ СО "Берёзовский техникум "Профи"</a:t>
            </a:r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DB61DE-8B31-28DE-1AFB-9249C1C3FDC1}"/>
              </a:ext>
            </a:extLst>
          </p:cNvPr>
          <p:cNvSpPr txBox="1"/>
          <p:nvPr/>
        </p:nvSpPr>
        <p:spPr>
          <a:xfrm>
            <a:off x="870857" y="4571998"/>
            <a:ext cx="10390907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Times New Roman"/>
                <a:cs typeface="Calibri"/>
              </a:rPr>
              <a:t>Руководитель : Веригина Наталья Анатольевна</a:t>
            </a:r>
          </a:p>
        </p:txBody>
      </p:sp>
      <p:sp>
        <p:nvSpPr>
          <p:cNvPr id="16" name="Стрелка: шеврон 15">
            <a:extLst>
              <a:ext uri="{FF2B5EF4-FFF2-40B4-BE49-F238E27FC236}">
                <a16:creationId xmlns:a16="http://schemas.microsoft.com/office/drawing/2014/main" id="{92756E56-F825-C500-7958-9CDCCBD67079}"/>
              </a:ext>
            </a:extLst>
          </p:cNvPr>
          <p:cNvSpPr/>
          <p:nvPr/>
        </p:nvSpPr>
        <p:spPr>
          <a:xfrm flipH="1">
            <a:off x="682830" y="1078674"/>
            <a:ext cx="920338" cy="1751610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: шеврон 16">
            <a:extLst>
              <a:ext uri="{FF2B5EF4-FFF2-40B4-BE49-F238E27FC236}">
                <a16:creationId xmlns:a16="http://schemas.microsoft.com/office/drawing/2014/main" id="{A12DD47A-A00B-3C04-E036-9E03DD594208}"/>
              </a:ext>
            </a:extLst>
          </p:cNvPr>
          <p:cNvSpPr/>
          <p:nvPr/>
        </p:nvSpPr>
        <p:spPr>
          <a:xfrm rot="10800000" flipH="1">
            <a:off x="10539349" y="1078674"/>
            <a:ext cx="920338" cy="1751610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: шеврон 17">
            <a:extLst>
              <a:ext uri="{FF2B5EF4-FFF2-40B4-BE49-F238E27FC236}">
                <a16:creationId xmlns:a16="http://schemas.microsoft.com/office/drawing/2014/main" id="{D9B2E5A5-4AE0-2A31-149B-2E67595D1163}"/>
              </a:ext>
            </a:extLst>
          </p:cNvPr>
          <p:cNvSpPr/>
          <p:nvPr/>
        </p:nvSpPr>
        <p:spPr>
          <a:xfrm flipH="1">
            <a:off x="860959" y="4571997"/>
            <a:ext cx="564079" cy="712520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: шеврон 18">
            <a:extLst>
              <a:ext uri="{FF2B5EF4-FFF2-40B4-BE49-F238E27FC236}">
                <a16:creationId xmlns:a16="http://schemas.microsoft.com/office/drawing/2014/main" id="{F5D90DC7-D44A-DB28-9DFB-78DA378B2AD2}"/>
              </a:ext>
            </a:extLst>
          </p:cNvPr>
          <p:cNvSpPr/>
          <p:nvPr/>
        </p:nvSpPr>
        <p:spPr>
          <a:xfrm rot="10800000" flipH="1">
            <a:off x="10697686" y="4571997"/>
            <a:ext cx="593767" cy="712520"/>
          </a:xfrm>
          <a:prstGeom prst="chevr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5998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9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Влияние СМИ на подростков</vt:lpstr>
      <vt:lpstr>Презентация PowerPoint</vt:lpstr>
      <vt:lpstr>Презентация PowerPoint</vt:lpstr>
      <vt:lpstr>СМИ - Средства массовой информации</vt:lpstr>
      <vt:lpstr>История появления и развития СМИ</vt:lpstr>
      <vt:lpstr>Презентация PowerPoint</vt:lpstr>
      <vt:lpstr>Влияние СМИ и интернета на мораль подростков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revision>970</cp:revision>
  <dcterms:created xsi:type="dcterms:W3CDTF">2023-03-28T09:35:18Z</dcterms:created>
  <dcterms:modified xsi:type="dcterms:W3CDTF">2023-03-29T14:44:18Z</dcterms:modified>
</cp:coreProperties>
</file>